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6.xml" ContentType="application/vnd.openxmlformats-officedocument.presentationml.notesSlide+xml"/>
  <Override PartName="/ppt/notesSlides/_rels/notesSlide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9.png" ContentType="image/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6858000" cy="9144000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33B02AD-7DBF-4A45-8A26-BD85B5A0ACB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E6BD41-6420-4942-8433-957773100DA7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52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F090F78-7697-4976-895D-A5B57C511ECA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3/4/21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5EE68A2-1364-4769-841A-8FEBDEA0C82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138D8DC-5903-4695-8BE5-258E84BCAE1B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3/4/21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D1A219-F895-4FB7-B260-8DB4FDE049AF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7FA2D6D-6B15-4AC4-A9C3-3881B06745C7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3/4/21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E13FD09-A8EC-4738-B875-A4AC98DD2BED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533520" y="1801800"/>
            <a:ext cx="4190760" cy="330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wis721 BT"/>
              </a:rPr>
              <a:t>INNOMED-UP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wis721 B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wis721 BT"/>
              </a:rPr>
              <a:t>السيد حاتم بن قديم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wis721 BT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wis721 BT"/>
              </a:rPr>
              <a:t>بلدية تونس,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wis721 BT"/>
              </a:rPr>
              <a:t>4/3/2021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"/>
          <p:cNvPicPr/>
          <p:nvPr/>
        </p:nvPicPr>
        <p:blipFill>
          <a:blip r:embed="rId1"/>
          <a:stretch/>
        </p:blipFill>
        <p:spPr>
          <a:xfrm>
            <a:off x="-10800" y="-3960"/>
            <a:ext cx="5847840" cy="6857640"/>
          </a:xfrm>
          <a:prstGeom prst="rect">
            <a:avLst/>
          </a:prstGeom>
          <a:ln>
            <a:noFill/>
          </a:ln>
        </p:spPr>
      </p:pic>
      <p:pic>
        <p:nvPicPr>
          <p:cNvPr id="148" name="Picture 5" descr=""/>
          <p:cNvPicPr/>
          <p:nvPr/>
        </p:nvPicPr>
        <p:blipFill>
          <a:blip r:embed="rId2"/>
          <a:stretch/>
        </p:blipFill>
        <p:spPr>
          <a:xfrm>
            <a:off x="0" y="0"/>
            <a:ext cx="9139680" cy="685368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457200" y="598680"/>
            <a:ext cx="8225280" cy="6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744000" y="359280"/>
            <a:ext cx="510120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i="1" lang="en-US" sz="4000" spc="-1" strike="noStrike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المرحلة</a:t>
            </a:r>
            <a:r>
              <a:rPr b="1" i="1" lang="en-US" sz="4000" spc="-1" strike="noStrike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4678920" y="1067040"/>
            <a:ext cx="4260600" cy="1402560"/>
          </a:xfrm>
          <a:prstGeom prst="roundRect">
            <a:avLst>
              <a:gd name="adj" fmla="val 10000"/>
            </a:avLst>
          </a:prstGeom>
          <a:solidFill>
            <a:srgbClr val="ffffff">
              <a:alpha val="46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2"/>
          <a:fontRef idx="minor"/>
        </p:style>
        <p:txBody>
          <a:bodyPr lIns="132480" tIns="132480" bIns="132480" anchor="ctr"/>
          <a:p>
            <a:pPr algn="r" rtl="1"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مباني تاريخية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 algn="r" rtl="1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دراسة معمقة لفندق الحنة و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36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نهج الاندلس و فرص إعادة تثمينها (دراسة لتاريخ المبنى, تأثيره الاقتصادي, الاجتماعي و البيئي, و فرص تثمينه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2/2021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7/2021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 rot="5400000">
            <a:off x="6546960" y="2504880"/>
            <a:ext cx="525600" cy="63072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6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6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2"/>
          <a:fontRef idx="minor"/>
        </p:style>
      </p:sp>
      <p:sp>
        <p:nvSpPr>
          <p:cNvPr id="153" name="CustomShape 5"/>
          <p:cNvSpPr/>
          <p:nvPr/>
        </p:nvSpPr>
        <p:spPr>
          <a:xfrm>
            <a:off x="4678920" y="3170880"/>
            <a:ext cx="4260600" cy="1402560"/>
          </a:xfrm>
          <a:prstGeom prst="roundRect">
            <a:avLst>
              <a:gd name="adj" fmla="val 10000"/>
            </a:avLst>
          </a:prstGeom>
          <a:solidFill>
            <a:srgbClr val="ffffff">
              <a:alpha val="46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2"/>
          <a:fontRef idx="minor"/>
        </p:style>
        <p:txBody>
          <a:bodyPr lIns="132480" tIns="132480" bIns="132480" anchor="ctr"/>
          <a:p>
            <a:pPr algn="r" rtl="1"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شبكات اقتصادية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 algn="r" rtl="1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ورشة مع حرفيين و شركات ناشئة, لدراسة فرص اقتصاد دائري في الصناعات الإبداعية عبر الاقتصاد الدائري (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10/3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6"/>
          <p:cNvSpPr/>
          <p:nvPr/>
        </p:nvSpPr>
        <p:spPr>
          <a:xfrm rot="5400000">
            <a:off x="6546960" y="4608720"/>
            <a:ext cx="525600" cy="63072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6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6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2"/>
          <a:fontRef idx="minor"/>
        </p:style>
      </p:sp>
      <p:sp>
        <p:nvSpPr>
          <p:cNvPr id="155" name="CustomShape 7"/>
          <p:cNvSpPr/>
          <p:nvPr/>
        </p:nvSpPr>
        <p:spPr>
          <a:xfrm>
            <a:off x="4678920" y="5275080"/>
            <a:ext cx="4260600" cy="1402560"/>
          </a:xfrm>
          <a:prstGeom prst="roundRect">
            <a:avLst>
              <a:gd name="adj" fmla="val 10000"/>
            </a:avLst>
          </a:prstGeom>
          <a:solidFill>
            <a:srgbClr val="ffffff">
              <a:alpha val="46000"/>
            </a:srgb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2"/>
          <a:fontRef idx="minor"/>
        </p:style>
        <p:txBody>
          <a:bodyPr lIns="132480" tIns="132480" bIns="132480" anchor="ctr"/>
          <a:p>
            <a:pPr algn="r" rtl="1"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مدرسة النظافة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 rtl="1">
              <a:lnSpc>
                <a:spcPct val="9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تحضير لسلسلة من ورش العمل في مدرسة النظافة لتمكين الشركات الناشئة في المجال البيئي من تخطيط اسلم و استدامة اقتصادية لمؤسساتهم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5" descr=""/>
          <p:cNvPicPr/>
          <p:nvPr/>
        </p:nvPicPr>
        <p:blipFill>
          <a:blip r:embed="rId1"/>
          <a:stretch/>
        </p:blipFill>
        <p:spPr>
          <a:xfrm>
            <a:off x="0" y="380880"/>
            <a:ext cx="9143640" cy="6095520"/>
          </a:xfrm>
          <a:prstGeom prst="rect">
            <a:avLst/>
          </a:prstGeom>
          <a:ln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 rtl="1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شكرا على حسن الانتباه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8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685800" y="3200400"/>
            <a:ext cx="8229240" cy="2819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 rtl="1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يندرج مشروع (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Calibri"/>
              </a:rPr>
              <a:t>INNOMED-UP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ضمن برنامج حوض البحر الأبيض المتوسط (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Calibri"/>
              </a:rPr>
              <a:t>ENI CBC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الذي بدأ تنفيذه عام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2014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Calibri"/>
              </a:rPr>
              <a:t> -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2020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والبالغ ميزانيته الإجمالية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3.199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مليون يورو ويتم تمويله بمبلغ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2.8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مليون يورو عن طريق الاتحاد الأوروبي من خلال أداة الجوار التابعة للاتحاد الأوروبي.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523880" y="587160"/>
            <a:ext cx="60955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تشجيع النهوض بالاقتصاد الدائري من خلال الابتكار والتعليم في الصناعات الإبداعية في مدن البحر المتوسط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هدف المشروع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33520" y="2666880"/>
            <a:ext cx="8229240" cy="2666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 rtl="1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يهدف هذا المشروع إلى العمل مع الصناعات الثقافية والإبداعية بهدف تغيير الاقتصاد الحضري المحلي نحو نموذج استهلاك وانتاج دائري يتضمن الاستخدام الأنسب للموارد و التشجيع على الابتكار و الابداع ضمن المشاريع الصغرى و المتوسطة ، علاوة على اتاحة الفرصة لتبادل الخبرات بين المتدخلين المنتسبين للدول المتوسطية لضمان  الإدماج الاجتماعي و الحوكمة المحلية التشاركية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1828800" y="952200"/>
            <a:ext cx="6705360" cy="609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وسيتم تحقيق هذا الهدف من خلال النجاح في تنفيذ الانشطة التالية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219320" y="1561680"/>
            <a:ext cx="7391160" cy="4647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تنفيذ مشاريع صغيرة ومتوسطة الحجم في مجال الصناعات الثقافية والإبداعية بمراكز المدن التاريخية الواقعة على ضفتي البحر الأبيض المتوسط ​​ ، بهدف تعزيز الانتعاش الحضري و تنشيط شبكات التكامل الاجتماعي عبر الحدود، و تيسير نشر المعرفة بما يؤمن المزيد من الإبداع في مجالات الصناعة، والاقتصاد الاجتماعي، و المخططات العابرة للحدود ، علاوة على دعم التآزر مع السلطات المحلية و الفاعلين المحليين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Calibri"/>
              </a:rPr>
              <a:t>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تيسير وصول اصحاب المشاريع الصغرى ومتوسطة الحجم في مجال الصناعات الثقافية والإبداعية إلى التقنيات و المعارف المستجدة سواء المحلية او الدولية المنبثقة عن قطاع البحث / التعليم والخبراء في هذه المجالات ، اضافة الى تامين تدريبهم على استخدام التقنيات الجديدة و التكنولوجيا الذكية، لتحفيز الابتكار وتعزيز قدرتهم التنافسية من خلال تقديم منتجات جديدة و مبتكرة ونماذج أعمال حديثة للمشاريع الصغرى والمتوسطة في مجال الاقتصاد الدائري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Calibri"/>
              </a:rPr>
              <a:t>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تعزيز المقاربة التشاركية من خلال اعتماد ست حالات دراسية و ضمان المشاركة الفاعلة للمعنيين بالأمر على المستوى المحلي  / وتعزيز فرص العمل و التشجيع على روح المبادرة و التضامن المحلي ، و ضمان مشاركة حقيقية في النمو  الاقتصادي وتعزيز  مبدإ تكافئ الفرص و المساواة الحقيقية بين الجنسين.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457200" y="457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المدن المشاركة: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براتو، تونس، بالرمو، أثينا، الخليل ، عمّان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7" descr=""/>
          <p:cNvPicPr/>
          <p:nvPr/>
        </p:nvPicPr>
        <p:blipFill>
          <a:blip r:embed="rId1"/>
          <a:stretch/>
        </p:blipFill>
        <p:spPr>
          <a:xfrm>
            <a:off x="0" y="1943280"/>
            <a:ext cx="9143640" cy="4762080"/>
          </a:xfrm>
          <a:prstGeom prst="rect">
            <a:avLst/>
          </a:prstGeom>
          <a:ln>
            <a:noFill/>
          </a:ln>
        </p:spPr>
      </p:pic>
      <p:pic>
        <p:nvPicPr>
          <p:cNvPr id="136" name="Picture 1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INNOMED PARTNETS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990720" y="1295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النتائج الرئيسية المتوقعة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533520" y="2666880"/>
            <a:ext cx="8229240" cy="2666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يسعى هذا المشروع لتحقيق النتائج التالية: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تنشيط مراكز المدن من خلال تبني مبادئ الاقتصاد الدائري في مجال الصناعات الثقافية والإبداعية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الاستفادة من التكنولوجيات الحديثة و نتائج الابحاث الاكاديمية  لتطوير المعرفة المحلية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دعم قنوات التشبيك وخلق مجموعات عمل جديدة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 rtl="1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تطوير منتوجات جديدة و مبتكرة انطلاقا من إعادة رسكلة مواد قابلة لإعادة التدوير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457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 rtl="1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المرحلة الأولى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304920" y="1219320"/>
            <a:ext cx="8703720" cy="5524200"/>
          </a:xfrm>
          <a:prstGeom prst="rect">
            <a:avLst/>
          </a:prstGeom>
          <a:ln>
            <a:noFill/>
          </a:ln>
        </p:spPr>
      </p:pic>
      <p:pic>
        <p:nvPicPr>
          <p:cNvPr id="143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228600" y="420120"/>
            <a:ext cx="8610120" cy="6140520"/>
          </a:xfrm>
          <a:prstGeom prst="rect">
            <a:avLst/>
          </a:prstGeom>
          <a:ln>
            <a:noFill/>
          </a:ln>
        </p:spPr>
      </p:pic>
      <p:pic>
        <p:nvPicPr>
          <p:cNvPr id="145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-1676520" y="533520"/>
            <a:ext cx="510120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i="1" lang="en-US" sz="4000" spc="-1" strike="noStrike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المرحلة الثانية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1D2252EB29C429FB9CA926C106315" ma:contentTypeVersion="11" ma:contentTypeDescription="Crée un document." ma:contentTypeScope="" ma:versionID="222359ee86e1542ca9107133c0f114bd">
  <xsd:schema xmlns:xsd="http://www.w3.org/2001/XMLSchema" xmlns:xs="http://www.w3.org/2001/XMLSchema" xmlns:p="http://schemas.microsoft.com/office/2006/metadata/properties" xmlns:ns2="8a187e50-b179-4c1f-ba61-f22483b977c0" xmlns:ns3="731c63f9-b14f-441b-8e3a-2e5887f2250f" targetNamespace="http://schemas.microsoft.com/office/2006/metadata/properties" ma:root="true" ma:fieldsID="089080d53c9a4903d1dfadb9df5f4a0e" ns2:_="" ns3:_="">
    <xsd:import namespace="8a187e50-b179-4c1f-ba61-f22483b977c0"/>
    <xsd:import namespace="731c63f9-b14f-441b-8e3a-2e5887f22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87e50-b179-4c1f-ba61-f22483b97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c63f9-b14f-441b-8e3a-2e5887f22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FEFA13-575C-4794-A129-0FDE2C4C5418}"/>
</file>

<file path=customXml/itemProps2.xml><?xml version="1.0" encoding="utf-8"?>
<ds:datastoreItem xmlns:ds="http://schemas.openxmlformats.org/officeDocument/2006/customXml" ds:itemID="{46F07E40-52D3-42F1-9D47-C337B4FFFCFA}"/>
</file>

<file path=customXml/itemProps3.xml><?xml version="1.0" encoding="utf-8"?>
<ds:datastoreItem xmlns:ds="http://schemas.openxmlformats.org/officeDocument/2006/customXml" ds:itemID="{17C5A4D6-F5AE-448A-908D-3F1E5ABA3E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Application>LibreOffice/5.2.5.1$Windows_x86 LibreOffice_project/0312e1a284a7d50ca85a365c316c7abbf20a4d22</Application>
  <Words>510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OBY</dc:creator>
  <dc:description/>
  <cp:lastModifiedBy/>
  <cp:revision>66</cp:revision>
  <dcterms:created xsi:type="dcterms:W3CDTF">2006-08-16T00:00:00Z</dcterms:created>
  <dcterms:modified xsi:type="dcterms:W3CDTF">2021-03-04T10:39:30Z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0x0101009C71D2252EB29C429FB9CA926C106315</vt:lpwstr>
  </property>
</Properties>
</file>